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653C2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89C93AA-4D6E-4E9B-B007-8FC99E27E5E1}" type="datetimeFigureOut">
              <a:rPr lang="en-US" smtClean="0"/>
              <a:pPr/>
              <a:t>4/8/2011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FE9605F-80EB-428A-A119-9483B7B26E6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9C93AA-4D6E-4E9B-B007-8FC99E27E5E1}"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9C93AA-4D6E-4E9B-B007-8FC99E27E5E1}"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9C93AA-4D6E-4E9B-B007-8FC99E27E5E1}"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89C93AA-4D6E-4E9B-B007-8FC99E27E5E1}"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FE9605F-80EB-428A-A119-9483B7B26E6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9C93AA-4D6E-4E9B-B007-8FC99E27E5E1}" type="datetimeFigureOut">
              <a:rPr lang="en-US" smtClean="0"/>
              <a:pPr/>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89C93AA-4D6E-4E9B-B007-8FC99E27E5E1}" type="datetimeFigureOut">
              <a:rPr lang="en-US" smtClean="0"/>
              <a:pPr/>
              <a:t>4/8/2011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9C93AA-4D6E-4E9B-B007-8FC99E27E5E1}" type="datetimeFigureOut">
              <a:rPr lang="en-US" smtClean="0"/>
              <a:pPr/>
              <a:t>4/8/2011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93AA-4D6E-4E9B-B007-8FC99E27E5E1}" type="datetimeFigureOut">
              <a:rPr lang="en-US" smtClean="0"/>
              <a:pPr/>
              <a:t>4/8/2011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9C93AA-4D6E-4E9B-B007-8FC99E27E5E1}" type="datetimeFigureOut">
              <a:rPr lang="en-US" smtClean="0"/>
              <a:pPr/>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9C93AA-4D6E-4E9B-B007-8FC99E27E5E1}" type="datetimeFigureOut">
              <a:rPr lang="en-US" smtClean="0"/>
              <a:pPr/>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9605F-80EB-428A-A119-9483B7B26E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89C93AA-4D6E-4E9B-B007-8FC99E27E5E1}" type="datetimeFigureOut">
              <a:rPr lang="en-US" smtClean="0"/>
              <a:pPr/>
              <a:t>4/8/2011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FE9605F-80EB-428A-A119-9483B7B26E6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b/bb/Blacksmith_Shop_Behind_Custom_House.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upload.wikimedia.org/wikipedia/commons/f/f7/Blacksmith_working.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8/8a/Potosi_Real.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en/f/f0/Crucibles.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how.com/about_6636082_history-silversmithing.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Silversmiths</a:t>
            </a:r>
            <a:endParaRPr lang="en-US" dirty="0"/>
          </a:p>
        </p:txBody>
      </p:sp>
      <p:sp>
        <p:nvSpPr>
          <p:cNvPr id="3" name="Subtitle 2"/>
          <p:cNvSpPr>
            <a:spLocks noGrp="1"/>
          </p:cNvSpPr>
          <p:nvPr>
            <p:ph type="subTitle" idx="1"/>
          </p:nvPr>
        </p:nvSpPr>
        <p:spPr/>
        <p:txBody>
          <a:bodyPr/>
          <a:lstStyle/>
          <a:p>
            <a:r>
              <a:rPr lang="en-US" dirty="0" smtClean="0"/>
              <a:t>Of the 1700’s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Smithy</a:t>
            </a:r>
            <a:endParaRPr lang="en-US" dirty="0"/>
          </a:p>
        </p:txBody>
      </p:sp>
      <p:sp>
        <p:nvSpPr>
          <p:cNvPr id="3" name="Content Placeholder 2"/>
          <p:cNvSpPr>
            <a:spLocks noGrp="1"/>
          </p:cNvSpPr>
          <p:nvPr>
            <p:ph idx="1"/>
          </p:nvPr>
        </p:nvSpPr>
        <p:spPr>
          <a:xfrm>
            <a:off x="457200" y="1600201"/>
            <a:ext cx="7315200" cy="2514600"/>
          </a:xfrm>
        </p:spPr>
        <p:txBody>
          <a:bodyPr/>
          <a:lstStyle/>
          <a:p>
            <a:pPr>
              <a:buNone/>
            </a:pPr>
            <a:r>
              <a:rPr lang="en-US" dirty="0" smtClean="0"/>
              <a:t>The Smithy composed of three main parts:</a:t>
            </a:r>
          </a:p>
          <a:p>
            <a:r>
              <a:rPr lang="en-US" dirty="0" smtClean="0"/>
              <a:t>The silver shop</a:t>
            </a:r>
          </a:p>
          <a:p>
            <a:r>
              <a:rPr lang="en-US" dirty="0" smtClean="0"/>
              <a:t>The forge</a:t>
            </a:r>
          </a:p>
          <a:p>
            <a:r>
              <a:rPr lang="en-US" dirty="0" smtClean="0"/>
              <a:t>House of the Smith</a:t>
            </a:r>
          </a:p>
          <a:p>
            <a:pPr>
              <a:buNone/>
            </a:pPr>
            <a:endParaRPr lang="en-US" dirty="0" smtClean="0"/>
          </a:p>
        </p:txBody>
      </p:sp>
      <p:pic>
        <p:nvPicPr>
          <p:cNvPr id="7" name="Picture 2" descr="File:Blacksmith Shop Behind Custom House.jpg">
            <a:hlinkClick r:id="rId2"/>
          </p:cNvPr>
          <p:cNvPicPr>
            <a:picLocks noChangeAspect="1" noChangeArrowheads="1"/>
          </p:cNvPicPr>
          <p:nvPr/>
        </p:nvPicPr>
        <p:blipFill>
          <a:blip r:embed="rId3" cstate="print"/>
          <a:srcRect/>
          <a:stretch>
            <a:fillRect/>
          </a:stretch>
        </p:blipFill>
        <p:spPr bwMode="auto">
          <a:xfrm>
            <a:off x="2057400" y="3733799"/>
            <a:ext cx="4419600" cy="2856359"/>
          </a:xfrm>
          <a:prstGeom prst="rect">
            <a:avLst/>
          </a:prstGeom>
          <a:noFill/>
        </p:spPr>
      </p:pic>
      <p:sp>
        <p:nvSpPr>
          <p:cNvPr id="8" name="Rectangle 7"/>
          <p:cNvSpPr/>
          <p:nvPr/>
        </p:nvSpPr>
        <p:spPr>
          <a:xfrm>
            <a:off x="1981200" y="5867400"/>
            <a:ext cx="4572000" cy="646331"/>
          </a:xfrm>
          <a:prstGeom prst="rect">
            <a:avLst/>
          </a:prstGeom>
        </p:spPr>
        <p:txBody>
          <a:bodyPr>
            <a:spAutoFit/>
          </a:bodyPr>
          <a:lstStyle/>
          <a:p>
            <a:r>
              <a:rPr lang="en-US" dirty="0" smtClean="0">
                <a:solidFill>
                  <a:srgbClr val="653C25"/>
                </a:solidFill>
              </a:rPr>
              <a:t>http://en.wikipedia.org/wiki/File:Blacksmith_Shop_Behind_Custom_House.jpg</a:t>
            </a:r>
            <a:endParaRPr lang="en-US" dirty="0">
              <a:solidFill>
                <a:srgbClr val="653C2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Occupation of the Silversmith</a:t>
            </a:r>
            <a:endParaRPr lang="en-US" sz="3600" dirty="0"/>
          </a:p>
        </p:txBody>
      </p:sp>
      <p:sp>
        <p:nvSpPr>
          <p:cNvPr id="3" name="Content Placeholder 2"/>
          <p:cNvSpPr>
            <a:spLocks noGrp="1"/>
          </p:cNvSpPr>
          <p:nvPr>
            <p:ph idx="1"/>
          </p:nvPr>
        </p:nvSpPr>
        <p:spPr>
          <a:xfrm>
            <a:off x="304800" y="1524001"/>
            <a:ext cx="6096000" cy="3124200"/>
          </a:xfrm>
        </p:spPr>
        <p:txBody>
          <a:bodyPr>
            <a:normAutofit fontScale="77500" lnSpcReduction="20000"/>
          </a:bodyPr>
          <a:lstStyle/>
          <a:p>
            <a:r>
              <a:rPr lang="en-US" sz="2800" dirty="0" smtClean="0"/>
              <a:t>Silversmiths used metals like gold, silver, brass, and copper.</a:t>
            </a:r>
            <a:endParaRPr lang="en-US" sz="2800" dirty="0"/>
          </a:p>
          <a:p>
            <a:pPr>
              <a:buNone/>
            </a:pPr>
            <a:endParaRPr lang="en-US" sz="2800" dirty="0" smtClean="0"/>
          </a:p>
          <a:p>
            <a:r>
              <a:rPr lang="en-US" sz="2800" dirty="0" smtClean="0"/>
              <a:t>They melted these metals down and poured them into molds, and made things from swords to spoons.</a:t>
            </a:r>
          </a:p>
          <a:p>
            <a:pPr>
              <a:buNone/>
            </a:pPr>
            <a:endParaRPr lang="en-US" sz="2800" dirty="0" smtClean="0"/>
          </a:p>
          <a:p>
            <a:r>
              <a:rPr lang="en-US" sz="2800" dirty="0" smtClean="0"/>
              <a:t>They engraved their mark on these objects made by their hand such as an initial or their last name.</a:t>
            </a:r>
          </a:p>
          <a:p>
            <a:endParaRPr lang="en-US" dirty="0"/>
          </a:p>
        </p:txBody>
      </p:sp>
      <p:pic>
        <p:nvPicPr>
          <p:cNvPr id="5" name="Picture 2" descr="File:Blacksmith working.jpg">
            <a:hlinkClick r:id="rId2"/>
          </p:cNvPr>
          <p:cNvPicPr>
            <a:picLocks noChangeAspect="1" noChangeArrowheads="1"/>
          </p:cNvPicPr>
          <p:nvPr/>
        </p:nvPicPr>
        <p:blipFill>
          <a:blip r:embed="rId3" cstate="print"/>
          <a:srcRect/>
          <a:stretch>
            <a:fillRect/>
          </a:stretch>
        </p:blipFill>
        <p:spPr bwMode="auto">
          <a:xfrm>
            <a:off x="2667000" y="4577715"/>
            <a:ext cx="3429000" cy="2280285"/>
          </a:xfrm>
          <a:prstGeom prst="rect">
            <a:avLst/>
          </a:prstGeom>
          <a:noFill/>
        </p:spPr>
      </p:pic>
      <p:sp>
        <p:nvSpPr>
          <p:cNvPr id="6" name="Rectangle 5"/>
          <p:cNvSpPr/>
          <p:nvPr/>
        </p:nvSpPr>
        <p:spPr>
          <a:xfrm>
            <a:off x="3276600" y="5791200"/>
            <a:ext cx="2819400" cy="923330"/>
          </a:xfrm>
          <a:prstGeom prst="rect">
            <a:avLst/>
          </a:prstGeom>
        </p:spPr>
        <p:txBody>
          <a:bodyPr wrap="square">
            <a:spAutoFit/>
          </a:bodyPr>
          <a:lstStyle/>
          <a:p>
            <a:r>
              <a:rPr lang="en-US" dirty="0" smtClean="0">
                <a:solidFill>
                  <a:schemeClr val="bg1">
                    <a:lumMod val="95000"/>
                    <a:lumOff val="5000"/>
                  </a:schemeClr>
                </a:solidFill>
              </a:rPr>
              <a:t>http://en.wikipedia.org/wiki/File:Blacksmith_working.jpg</a:t>
            </a:r>
            <a:endParaRPr lang="en-US" dirty="0">
              <a:solidFill>
                <a:schemeClr val="bg1">
                  <a:lumMod val="95000"/>
                  <a:lumOff val="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Money in Hiding</a:t>
            </a:r>
            <a:endParaRPr lang="en-US" dirty="0"/>
          </a:p>
        </p:txBody>
      </p:sp>
      <p:sp>
        <p:nvSpPr>
          <p:cNvPr id="3" name="Content Placeholder 2"/>
          <p:cNvSpPr>
            <a:spLocks noGrp="1"/>
          </p:cNvSpPr>
          <p:nvPr>
            <p:ph idx="1"/>
          </p:nvPr>
        </p:nvSpPr>
        <p:spPr>
          <a:xfrm>
            <a:off x="914400" y="1447800"/>
            <a:ext cx="7010400" cy="3200400"/>
          </a:xfrm>
        </p:spPr>
        <p:txBody>
          <a:bodyPr>
            <a:normAutofit/>
          </a:bodyPr>
          <a:lstStyle/>
          <a:p>
            <a:pPr>
              <a:buNone/>
            </a:pPr>
            <a:r>
              <a:rPr lang="en-US" dirty="0" smtClean="0"/>
              <a:t>    In the days of the 1700s, many people were worried about their money being stolen. So, in case this did happen, the people would go to the local smithy and have their money melted down into unattractive things such as spoons and doorknobs.</a:t>
            </a:r>
            <a:endParaRPr lang="en-US" dirty="0"/>
          </a:p>
        </p:txBody>
      </p:sp>
      <p:pic>
        <p:nvPicPr>
          <p:cNvPr id="3074" name="Picture 2" descr="File:Potosi Real.jpg">
            <a:hlinkClick r:id="rId2"/>
          </p:cNvPr>
          <p:cNvPicPr>
            <a:picLocks noChangeAspect="1" noChangeArrowheads="1"/>
          </p:cNvPicPr>
          <p:nvPr/>
        </p:nvPicPr>
        <p:blipFill>
          <a:blip r:embed="rId3" cstate="print"/>
          <a:srcRect/>
          <a:stretch>
            <a:fillRect/>
          </a:stretch>
        </p:blipFill>
        <p:spPr bwMode="auto">
          <a:xfrm>
            <a:off x="4343400" y="4195286"/>
            <a:ext cx="2743200" cy="2662714"/>
          </a:xfrm>
          <a:prstGeom prst="rect">
            <a:avLst/>
          </a:prstGeom>
          <a:noFill/>
        </p:spPr>
      </p:pic>
      <p:sp>
        <p:nvSpPr>
          <p:cNvPr id="6" name="Rectangle 5"/>
          <p:cNvSpPr/>
          <p:nvPr/>
        </p:nvSpPr>
        <p:spPr>
          <a:xfrm>
            <a:off x="4800600" y="5562600"/>
            <a:ext cx="1676400" cy="1200329"/>
          </a:xfrm>
          <a:prstGeom prst="rect">
            <a:avLst/>
          </a:prstGeom>
        </p:spPr>
        <p:txBody>
          <a:bodyPr wrap="square">
            <a:spAutoFit/>
          </a:bodyPr>
          <a:lstStyle/>
          <a:p>
            <a:r>
              <a:rPr lang="en-US" dirty="0" smtClean="0">
                <a:solidFill>
                  <a:srgbClr val="C0C0C0"/>
                </a:solidFill>
              </a:rPr>
              <a:t>http://en.wikipedia.org/wiki/File:Potosi_Real.jpg</a:t>
            </a:r>
            <a:endParaRPr lang="en-US" dirty="0">
              <a:solidFill>
                <a:srgbClr val="C0C0C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a:t>
            </a:r>
            <a:endParaRPr lang="en-US" dirty="0"/>
          </a:p>
        </p:txBody>
      </p:sp>
      <p:sp>
        <p:nvSpPr>
          <p:cNvPr id="3" name="Content Placeholder 2"/>
          <p:cNvSpPr>
            <a:spLocks noGrp="1"/>
          </p:cNvSpPr>
          <p:nvPr>
            <p:ph idx="1"/>
          </p:nvPr>
        </p:nvSpPr>
        <p:spPr/>
        <p:txBody>
          <a:bodyPr/>
          <a:lstStyle/>
          <a:p>
            <a:pPr>
              <a:buNone/>
            </a:pPr>
            <a:r>
              <a:rPr lang="en-US" dirty="0" smtClean="0"/>
              <a:t>There were many tools used by the silversmith:</a:t>
            </a:r>
          </a:p>
          <a:p>
            <a:r>
              <a:rPr lang="en-US" dirty="0" smtClean="0"/>
              <a:t>Hammer and anvil</a:t>
            </a:r>
          </a:p>
          <a:p>
            <a:r>
              <a:rPr lang="en-US" dirty="0" smtClean="0"/>
              <a:t>Crucible</a:t>
            </a:r>
          </a:p>
          <a:p>
            <a:r>
              <a:rPr lang="en-US" dirty="0" smtClean="0"/>
              <a:t>Tongs </a:t>
            </a:r>
          </a:p>
          <a:p>
            <a:r>
              <a:rPr lang="en-US" dirty="0" smtClean="0"/>
              <a:t>Bellows</a:t>
            </a:r>
          </a:p>
          <a:p>
            <a:r>
              <a:rPr lang="en-US" dirty="0" smtClean="0"/>
              <a:t>Metal cooling trough </a:t>
            </a:r>
            <a:endParaRPr lang="en-US" dirty="0"/>
          </a:p>
        </p:txBody>
      </p:sp>
      <p:pic>
        <p:nvPicPr>
          <p:cNvPr id="2050" name="Picture 2" descr="File:Crucibles.jpg">
            <a:hlinkClick r:id="rId2"/>
          </p:cNvPr>
          <p:cNvPicPr>
            <a:picLocks noChangeAspect="1" noChangeArrowheads="1"/>
          </p:cNvPicPr>
          <p:nvPr/>
        </p:nvPicPr>
        <p:blipFill>
          <a:blip r:embed="rId3" cstate="print"/>
          <a:srcRect/>
          <a:stretch>
            <a:fillRect/>
          </a:stretch>
        </p:blipFill>
        <p:spPr bwMode="auto">
          <a:xfrm>
            <a:off x="4572000" y="2286000"/>
            <a:ext cx="3429000" cy="2917573"/>
          </a:xfrm>
          <a:prstGeom prst="rect">
            <a:avLst/>
          </a:prstGeom>
          <a:noFill/>
        </p:spPr>
      </p:pic>
      <p:sp>
        <p:nvSpPr>
          <p:cNvPr id="5" name="Rectangle 4"/>
          <p:cNvSpPr/>
          <p:nvPr/>
        </p:nvSpPr>
        <p:spPr>
          <a:xfrm>
            <a:off x="4495800" y="4572000"/>
            <a:ext cx="3505200" cy="646331"/>
          </a:xfrm>
          <a:prstGeom prst="rect">
            <a:avLst/>
          </a:prstGeom>
        </p:spPr>
        <p:txBody>
          <a:bodyPr wrap="square">
            <a:spAutoFit/>
          </a:bodyPr>
          <a:lstStyle/>
          <a:p>
            <a:r>
              <a:rPr lang="en-US" dirty="0" smtClean="0">
                <a:solidFill>
                  <a:srgbClr val="C0C0C0"/>
                </a:solidFill>
              </a:rPr>
              <a:t>http://en.wikipedia.org/wiki/File:Crucibles.jpg</a:t>
            </a:r>
            <a:endParaRPr lang="en-US" dirty="0">
              <a:solidFill>
                <a:srgbClr val="C0C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http://www.ehow.com/about_6636082_history-silversmithing.html</a:t>
            </a:r>
            <a:endParaRPr lang="en-US" dirty="0" smtClean="0"/>
          </a:p>
          <a:p>
            <a:r>
              <a:rPr lang="en-US" i="1" dirty="0" smtClean="0"/>
              <a:t>Blacksmiths </a:t>
            </a:r>
            <a:r>
              <a:rPr lang="en-US" dirty="0" smtClean="0"/>
              <a:t>by Bobbie Kalman</a:t>
            </a:r>
          </a:p>
          <a:p>
            <a:r>
              <a:rPr lang="en-US" i="1" dirty="0" smtClean="0"/>
              <a:t>Colonial Crafts </a:t>
            </a:r>
            <a:r>
              <a:rPr lang="en-US" dirty="0" smtClean="0"/>
              <a:t>by Bobbie Kalman</a:t>
            </a:r>
            <a:r>
              <a:rPr lang="en-US" i="1" dirty="0" smtClean="0"/>
              <a:t> </a:t>
            </a:r>
            <a:endParaRPr lang="en-US"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57</TotalTime>
  <Words>176</Words>
  <Application>Microsoft Office PowerPoint</Application>
  <PresentationFormat>On-screen Show (4:3)</PresentationFormat>
  <Paragraphs>30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Silversmiths</vt:lpstr>
      <vt:lpstr>The Smithy</vt:lpstr>
      <vt:lpstr>The Occupation of the Silversmith</vt:lpstr>
      <vt:lpstr>Money in Hiding</vt:lpstr>
      <vt:lpstr>Tools </vt:lpstr>
      <vt:lpstr>Resources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Silversmiths</dc:title>
  <dc:creator>WA</dc:creator>
  <cp:lastModifiedBy>WA</cp:lastModifiedBy>
  <cp:revision>8</cp:revision>
  <dcterms:created xsi:type="dcterms:W3CDTF">2011-04-07T16:54:32Z</dcterms:created>
  <dcterms:modified xsi:type="dcterms:W3CDTF">2011-04-08T15:21:42Z</dcterms:modified>
</cp:coreProperties>
</file>